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71" r:id="rId4"/>
    <p:sldId id="272" r:id="rId5"/>
    <p:sldId id="257" r:id="rId6"/>
    <p:sldId id="258" r:id="rId7"/>
    <p:sldId id="260" r:id="rId8"/>
    <p:sldId id="262" r:id="rId9"/>
    <p:sldId id="273" r:id="rId10"/>
    <p:sldId id="266" r:id="rId11"/>
    <p:sldId id="263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2082C5E8-E69F-4FB4-99C7-2CB2419456B1}" type="datetimeFigureOut">
              <a:rPr lang="ru-RU" smtClean="0"/>
              <a:t>21.06.2015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7F7243B1-99FA-44E3-BAF6-ED75EB485B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2C5E8-E69F-4FB4-99C7-2CB2419456B1}" type="datetimeFigureOut">
              <a:rPr lang="ru-RU" smtClean="0"/>
              <a:t>21.06.2015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243B1-99FA-44E3-BAF6-ED75EB485B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2C5E8-E69F-4FB4-99C7-2CB2419456B1}" type="datetimeFigureOut">
              <a:rPr lang="ru-RU" smtClean="0"/>
              <a:t>21.06.2015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243B1-99FA-44E3-BAF6-ED75EB485B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2C5E8-E69F-4FB4-99C7-2CB2419456B1}" type="datetimeFigureOut">
              <a:rPr lang="ru-RU" smtClean="0"/>
              <a:t>21.06.2015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243B1-99FA-44E3-BAF6-ED75EB485B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2C5E8-E69F-4FB4-99C7-2CB2419456B1}" type="datetimeFigureOut">
              <a:rPr lang="ru-RU" smtClean="0"/>
              <a:t>21.06.2015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243B1-99FA-44E3-BAF6-ED75EB485B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2C5E8-E69F-4FB4-99C7-2CB2419456B1}" type="datetimeFigureOut">
              <a:rPr lang="ru-RU" smtClean="0"/>
              <a:t>21.06.2015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243B1-99FA-44E3-BAF6-ED75EB485BB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2C5E8-E69F-4FB4-99C7-2CB2419456B1}" type="datetimeFigureOut">
              <a:rPr lang="ru-RU" smtClean="0"/>
              <a:t>21.06.2015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243B1-99FA-44E3-BAF6-ED75EB485BB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2C5E8-E69F-4FB4-99C7-2CB2419456B1}" type="datetimeFigureOut">
              <a:rPr lang="ru-RU" smtClean="0"/>
              <a:t>21.06.2015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243B1-99FA-44E3-BAF6-ED75EB485B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2C5E8-E69F-4FB4-99C7-2CB2419456B1}" type="datetimeFigureOut">
              <a:rPr lang="ru-RU" smtClean="0"/>
              <a:t>21.06.2015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243B1-99FA-44E3-BAF6-ED75EB485B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2082C5E8-E69F-4FB4-99C7-2CB2419456B1}" type="datetimeFigureOut">
              <a:rPr lang="ru-RU" smtClean="0"/>
              <a:t>21.06.2015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7F7243B1-99FA-44E3-BAF6-ED75EB485B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2082C5E8-E69F-4FB4-99C7-2CB2419456B1}" type="datetimeFigureOut">
              <a:rPr lang="ru-RU" smtClean="0"/>
              <a:t>21.06.2015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7F7243B1-99FA-44E3-BAF6-ED75EB485B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082C5E8-E69F-4FB4-99C7-2CB2419456B1}" type="datetimeFigureOut">
              <a:rPr lang="ru-RU" smtClean="0"/>
              <a:t>21.06.2015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F7243B1-99FA-44E3-BAF6-ED75EB485BB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COSA.MENTALE@MAIL.RU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ASTREL69@YANDEX.RU" TargetMode="External"/><Relationship Id="rId2" Type="http://schemas.openxmlformats.org/officeDocument/2006/relationships/hyperlink" Target="mailto:COSA.MENTALE@MAIL.R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accent2">
                    <a:lumMod val="75000"/>
                  </a:schemeClr>
                </a:solidFill>
              </a:rPr>
              <a:t>Свободный проект 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коллективного </a:t>
            </a:r>
            <a:r>
              <a:rPr lang="ru-RU" sz="3200" dirty="0" err="1" smtClean="0">
                <a:solidFill>
                  <a:schemeClr val="accent2">
                    <a:lumMod val="75000"/>
                  </a:schemeClr>
                </a:solidFill>
              </a:rPr>
              <a:t>юнгианского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 издания</a:t>
            </a:r>
            <a:endParaRPr lang="ru-RU" sz="28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i="1" dirty="0" smtClean="0">
                <a:solidFill>
                  <a:schemeClr val="tx1"/>
                </a:solidFill>
              </a:rPr>
              <a:t>Инициативная группа проекта:</a:t>
            </a:r>
          </a:p>
          <a:p>
            <a:r>
              <a:rPr lang="ru-RU" dirty="0" err="1" smtClean="0">
                <a:solidFill>
                  <a:srgbClr val="7030A0"/>
                </a:solidFill>
              </a:rPr>
              <a:t>Хегай</a:t>
            </a:r>
            <a:r>
              <a:rPr lang="ru-RU" dirty="0">
                <a:solidFill>
                  <a:srgbClr val="7030A0"/>
                </a:solidFill>
              </a:rPr>
              <a:t> Лев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ru-RU" dirty="0" smtClean="0">
                <a:solidFill>
                  <a:srgbClr val="7030A0"/>
                </a:solidFill>
              </a:rPr>
              <a:t>Пуртова Елена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Раевский Стас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Лаврова Оксана</a:t>
            </a:r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144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Рекомендации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1628800"/>
            <a:ext cx="6196405" cy="439248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«Национальные особенности </a:t>
            </a:r>
            <a:r>
              <a:rPr lang="ru-RU" dirty="0" err="1" smtClean="0"/>
              <a:t>юнгианского</a:t>
            </a:r>
            <a:r>
              <a:rPr lang="ru-RU" dirty="0" smtClean="0"/>
              <a:t> анализа» желательны </a:t>
            </a:r>
            <a:r>
              <a:rPr lang="ru-RU" dirty="0" smtClean="0">
                <a:sym typeface="Wingdings" pitchFamily="2" charset="2"/>
              </a:rPr>
              <a:t>.</a:t>
            </a:r>
            <a:endParaRPr lang="ru-RU" dirty="0" smtClean="0"/>
          </a:p>
          <a:p>
            <a:pPr algn="just"/>
            <a:r>
              <a:rPr lang="ru-RU" dirty="0" smtClean="0"/>
              <a:t>Большинство глав могут иметь объем около 30 стр. (примерно 2 печатных листа).</a:t>
            </a:r>
          </a:p>
          <a:p>
            <a:pPr algn="just"/>
            <a:r>
              <a:rPr lang="ru-RU" dirty="0" smtClean="0"/>
              <a:t>Объем и характер взаимного редактирования внутри главы определяют лидеры и рабочие группы.</a:t>
            </a:r>
          </a:p>
          <a:p>
            <a:pPr algn="just"/>
            <a:r>
              <a:rPr lang="ru-RU" dirty="0" smtClean="0"/>
              <a:t>Полные клинические случаи в текстах использовать не рекомендуется, только виньетки.</a:t>
            </a:r>
          </a:p>
          <a:p>
            <a:pPr algn="just"/>
            <a:r>
              <a:rPr lang="ru-RU" dirty="0" smtClean="0"/>
              <a:t>Рекомендуется </a:t>
            </a:r>
            <a:r>
              <a:rPr lang="ru-RU" dirty="0"/>
              <a:t>с разрешения пациентов </a:t>
            </a:r>
            <a:r>
              <a:rPr lang="ru-RU" dirty="0" smtClean="0"/>
              <a:t>использовать рисунки, материал сновидений и визуализаций.</a:t>
            </a:r>
          </a:p>
          <a:p>
            <a:pPr algn="just"/>
            <a:r>
              <a:rPr lang="ru-RU" dirty="0" smtClean="0"/>
              <a:t>Рекомендуется чаще использовать образный контекст: рисунки, таблицы, схемы, фотографии, картинки.</a:t>
            </a:r>
          </a:p>
          <a:p>
            <a:pPr lvl="0" algn="just"/>
            <a:r>
              <a:rPr lang="ru-RU" dirty="0"/>
              <a:t>По ходу изложения материала могут быть включены тематические вставки, </a:t>
            </a:r>
            <a:r>
              <a:rPr lang="ru-RU" dirty="0" smtClean="0"/>
              <a:t>например, </a:t>
            </a:r>
            <a:r>
              <a:rPr lang="en-US" dirty="0">
                <a:solidFill>
                  <a:srgbClr val="7030A0"/>
                </a:solidFill>
              </a:rPr>
              <a:t>Nota </a:t>
            </a:r>
            <a:r>
              <a:rPr lang="en-US" dirty="0" err="1">
                <a:solidFill>
                  <a:srgbClr val="7030A0"/>
                </a:solidFill>
              </a:rPr>
              <a:t>Bene</a:t>
            </a:r>
            <a:r>
              <a:rPr lang="ru-RU" dirty="0"/>
              <a:t>, Экспертное </a:t>
            </a:r>
            <a:r>
              <a:rPr lang="ru-RU" dirty="0" smtClean="0"/>
              <a:t>мнение, </a:t>
            </a:r>
            <a:r>
              <a:rPr lang="ru-RU" dirty="0"/>
              <a:t>Определения, Типологии </a:t>
            </a:r>
            <a:r>
              <a:rPr lang="ru-RU" dirty="0" smtClean="0"/>
              <a:t>и</a:t>
            </a:r>
            <a:r>
              <a:rPr lang="ru-RU" i="1" dirty="0" smtClean="0"/>
              <a:t> </a:t>
            </a:r>
            <a:r>
              <a:rPr lang="ru-RU" i="1" dirty="0"/>
              <a:t>др. </a:t>
            </a:r>
            <a:endParaRPr lang="ru-RU" i="1" dirty="0" smtClean="0"/>
          </a:p>
          <a:p>
            <a:pPr algn="just"/>
            <a:r>
              <a:rPr lang="ru-RU" dirty="0"/>
              <a:t>Библиографический список в  конце </a:t>
            </a:r>
            <a:r>
              <a:rPr lang="ru-RU" dirty="0" smtClean="0"/>
              <a:t>глав нужен – включая сетевые ссылки и </a:t>
            </a:r>
            <a:r>
              <a:rPr lang="ru-RU" dirty="0" err="1" smtClean="0"/>
              <a:t>англ</a:t>
            </a:r>
            <a:r>
              <a:rPr lang="ru-RU" dirty="0" smtClean="0"/>
              <a:t> источники.</a:t>
            </a:r>
          </a:p>
          <a:p>
            <a:pPr marL="0" indent="0" algn="just">
              <a:buNone/>
            </a:pPr>
            <a:r>
              <a:rPr lang="ru-RU" dirty="0" smtClean="0"/>
              <a:t>   </a:t>
            </a:r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4596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Сроки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1" y="1844824"/>
            <a:ext cx="5773256" cy="424847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Старт проекта </a:t>
            </a:r>
            <a:r>
              <a:rPr lang="ru-RU" dirty="0" smtClean="0"/>
              <a:t>- 20.06.2015. </a:t>
            </a:r>
            <a:endParaRPr lang="ru-RU" dirty="0"/>
          </a:p>
          <a:p>
            <a:pPr algn="just"/>
            <a:r>
              <a:rPr lang="ru-RU" dirty="0" smtClean="0"/>
              <a:t>Минимальный срок реализации проекта – 2 года. </a:t>
            </a:r>
          </a:p>
          <a:p>
            <a:pPr algn="just"/>
            <a:r>
              <a:rPr lang="ru-RU" dirty="0" smtClean="0"/>
              <a:t>Первый год – на подготовку полной печатной версии глав.</a:t>
            </a:r>
          </a:p>
          <a:p>
            <a:pPr algn="just"/>
            <a:r>
              <a:rPr lang="ru-RU" dirty="0" smtClean="0"/>
              <a:t>Второй год – редактирование, макетирование и издание.</a:t>
            </a:r>
          </a:p>
          <a:p>
            <a:pPr algn="just"/>
            <a:r>
              <a:rPr lang="ru-RU" dirty="0" smtClean="0"/>
              <a:t>Формирование рабочих групп проекта – до конца июня 2015 г. </a:t>
            </a:r>
          </a:p>
          <a:p>
            <a:pPr algn="just"/>
            <a:r>
              <a:rPr lang="ru-RU" dirty="0" smtClean="0"/>
              <a:t>Просьба ко всем желающим участвовать в проекте, заявить о своих намерениях и написать об этом в течение ближайшей недели - </a:t>
            </a:r>
            <a:r>
              <a:rPr lang="en-US" dirty="0" smtClean="0">
                <a:hlinkClick r:id="rId2"/>
              </a:rPr>
              <a:t>COSA.MENTALE@MAIL.RU</a:t>
            </a:r>
            <a:endParaRPr lang="ru-RU" dirty="0" smtClean="0"/>
          </a:p>
          <a:p>
            <a:pPr algn="just"/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8032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Общая ответственность 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1844825"/>
            <a:ext cx="6565344" cy="2304256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Главный редактор издания</a:t>
            </a:r>
            <a:r>
              <a:rPr lang="ru-RU" dirty="0" smtClean="0"/>
              <a:t> – Лев </a:t>
            </a:r>
            <a:r>
              <a:rPr lang="ru-RU" dirty="0" err="1" smtClean="0"/>
              <a:t>Хегай</a:t>
            </a:r>
            <a:endParaRPr lang="ru-RU" dirty="0" smtClean="0"/>
          </a:p>
          <a:p>
            <a:pPr algn="just"/>
            <a:r>
              <a:rPr lang="ru-RU" b="1" dirty="0" smtClean="0"/>
              <a:t>Научный редактор </a:t>
            </a:r>
            <a:r>
              <a:rPr lang="ru-RU" dirty="0" smtClean="0"/>
              <a:t>– …?</a:t>
            </a:r>
          </a:p>
          <a:p>
            <a:pPr algn="just"/>
            <a:r>
              <a:rPr lang="ru-RU" b="1" dirty="0" smtClean="0"/>
              <a:t>Редакционная коллегия </a:t>
            </a:r>
            <a:r>
              <a:rPr lang="ru-RU" dirty="0" smtClean="0"/>
              <a:t>– Елена Пуртова, Раевский Стас, Лаврова Оксана</a:t>
            </a:r>
          </a:p>
          <a:p>
            <a:pPr algn="just"/>
            <a:r>
              <a:rPr lang="ru-RU" b="1" dirty="0" smtClean="0"/>
              <a:t>Организатор </a:t>
            </a:r>
            <a:r>
              <a:rPr lang="ru-RU" dirty="0" smtClean="0"/>
              <a:t>проекта</a:t>
            </a:r>
            <a:r>
              <a:rPr lang="ru-RU" b="1" dirty="0" smtClean="0"/>
              <a:t> </a:t>
            </a:r>
            <a:r>
              <a:rPr lang="ru-RU" dirty="0" smtClean="0"/>
              <a:t>– Лаврова Оксана </a:t>
            </a:r>
            <a:r>
              <a:rPr lang="en-US" dirty="0" smtClean="0">
                <a:hlinkClick r:id="rId2"/>
              </a:rPr>
              <a:t>COSA.MENTALE@MAIL.RU</a:t>
            </a:r>
            <a:r>
              <a:rPr lang="ru-RU" dirty="0" smtClean="0"/>
              <a:t> </a:t>
            </a:r>
          </a:p>
          <a:p>
            <a:r>
              <a:rPr lang="ru-RU" dirty="0" smtClean="0"/>
              <a:t>Ответственный </a:t>
            </a:r>
            <a:r>
              <a:rPr lang="ru-RU" b="1" dirty="0" smtClean="0"/>
              <a:t>модератор</a:t>
            </a:r>
            <a:r>
              <a:rPr lang="ru-RU" dirty="0" smtClean="0"/>
              <a:t> – Иванчикова   Елена </a:t>
            </a:r>
            <a:r>
              <a:rPr lang="en-US" dirty="0" smtClean="0">
                <a:hlinkClick r:id="rId3"/>
              </a:rPr>
              <a:t>ASTREL69@YANDEX.RU</a:t>
            </a:r>
            <a:endParaRPr lang="ru-RU" dirty="0" smtClean="0"/>
          </a:p>
          <a:p>
            <a:pPr algn="just"/>
            <a:endParaRPr lang="ru-RU" dirty="0"/>
          </a:p>
        </p:txBody>
      </p:sp>
      <p:pic>
        <p:nvPicPr>
          <p:cNvPr id="5" name="Рисунок 4" descr="http://lamcdn.net/lookatme.ru/event_image-image/iO6Hofvyx5SWeoqiq8l3KQ-article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933056"/>
            <a:ext cx="2664297" cy="2160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1703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Зачем?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1772817"/>
            <a:ext cx="6493336" cy="2232247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dirty="0" smtClean="0">
                <a:solidFill>
                  <a:srgbClr val="FFC000"/>
                </a:solidFill>
              </a:rPr>
              <a:t>ЭТО РУССКИЙ ПРОЕКТ</a:t>
            </a:r>
          </a:p>
          <a:p>
            <a:pPr algn="ctr"/>
            <a:r>
              <a:rPr lang="ru-RU" dirty="0" smtClean="0">
                <a:solidFill>
                  <a:srgbClr val="7030A0"/>
                </a:solidFill>
              </a:rPr>
              <a:t>МЕСТО ДЛЯ ИНВЕСТИЦИЙ СВОЕГО ОПЫТА</a:t>
            </a:r>
          </a:p>
          <a:p>
            <a:pPr algn="just"/>
            <a:r>
              <a:rPr lang="ru-RU" dirty="0" smtClean="0">
                <a:solidFill>
                  <a:srgbClr val="7030A0"/>
                </a:solidFill>
              </a:rPr>
              <a:t>ЗАМЫСЕЛ</a:t>
            </a:r>
            <a:r>
              <a:rPr lang="ru-RU" dirty="0" smtClean="0"/>
              <a:t> проекта – </a:t>
            </a:r>
            <a:r>
              <a:rPr lang="ru-RU" b="1" dirty="0" smtClean="0"/>
              <a:t>консолидирующий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>
                <a:solidFill>
                  <a:srgbClr val="7030A0"/>
                </a:solidFill>
              </a:rPr>
              <a:t>НУЖНО: </a:t>
            </a:r>
            <a:r>
              <a:rPr lang="ru-RU" dirty="0" smtClean="0"/>
              <a:t>желание </a:t>
            </a:r>
            <a:r>
              <a:rPr lang="ru-RU" dirty="0"/>
              <a:t>и готовность </a:t>
            </a:r>
            <a:r>
              <a:rPr lang="ru-RU" dirty="0" smtClean="0"/>
              <a:t>обмениваться </a:t>
            </a:r>
            <a:r>
              <a:rPr lang="ru-RU" b="1" dirty="0" smtClean="0"/>
              <a:t>профессиональными  компетенциями</a:t>
            </a:r>
            <a:r>
              <a:rPr lang="ru-RU" dirty="0" smtClean="0"/>
              <a:t> и создавать общий продукт. </a:t>
            </a:r>
            <a:endParaRPr lang="ru-RU" dirty="0"/>
          </a:p>
          <a:p>
            <a:pPr algn="just"/>
            <a:r>
              <a:rPr lang="ru-RU" dirty="0"/>
              <a:t>Обмен компетенциями обогатит наше профессиональное </a:t>
            </a:r>
            <a:r>
              <a:rPr lang="ru-RU" dirty="0" smtClean="0"/>
              <a:t>поле</a:t>
            </a:r>
            <a:r>
              <a:rPr lang="ru-RU" dirty="0"/>
              <a:t> </a:t>
            </a:r>
            <a:r>
              <a:rPr lang="ru-RU" dirty="0" smtClean="0"/>
              <a:t>и объединит нас в совместном делании. В дальнейшем такая практика может стать традицией.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  <p:pic>
        <p:nvPicPr>
          <p:cNvPr id="3074" name="Picture 2" descr="Особенности национальной охоты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933056"/>
            <a:ext cx="4320480" cy="226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4450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Имя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2119257"/>
            <a:ext cx="6984776" cy="3603812"/>
          </a:xfrm>
        </p:spPr>
        <p:txBody>
          <a:bodyPr>
            <a:normAutofit/>
          </a:bodyPr>
          <a:lstStyle/>
          <a:p>
            <a:pPr algn="ctr"/>
            <a:r>
              <a:rPr lang="ru-RU" sz="2100" dirty="0" smtClean="0"/>
              <a:t>Что это может быть за издание?</a:t>
            </a:r>
          </a:p>
          <a:p>
            <a:pPr algn="ctr"/>
            <a:r>
              <a:rPr lang="ru-RU" i="1" dirty="0" smtClean="0"/>
              <a:t>Например:</a:t>
            </a:r>
          </a:p>
          <a:p>
            <a:r>
              <a:rPr lang="ru-RU" dirty="0" smtClean="0"/>
              <a:t>1. Русские лекции по </a:t>
            </a:r>
            <a:r>
              <a:rPr lang="ru-RU" dirty="0" err="1" smtClean="0"/>
              <a:t>юнгианскому</a:t>
            </a:r>
            <a:r>
              <a:rPr lang="ru-RU" dirty="0" smtClean="0"/>
              <a:t> анализу.</a:t>
            </a:r>
          </a:p>
          <a:p>
            <a:r>
              <a:rPr lang="ru-RU" dirty="0"/>
              <a:t>2</a:t>
            </a:r>
            <a:r>
              <a:rPr lang="ru-RU" dirty="0" smtClean="0"/>
              <a:t>. </a:t>
            </a:r>
            <a:r>
              <a:rPr lang="ru-RU" dirty="0" err="1"/>
              <a:t>К.Г.Юнг</a:t>
            </a:r>
            <a:r>
              <a:rPr lang="ru-RU" dirty="0"/>
              <a:t> в XXI  веке. Евразийский подход. </a:t>
            </a:r>
            <a:endParaRPr lang="ru-RU" dirty="0" smtClean="0"/>
          </a:p>
          <a:p>
            <a:r>
              <a:rPr lang="ru-RU" dirty="0"/>
              <a:t>3</a:t>
            </a:r>
            <a:r>
              <a:rPr lang="ru-RU" dirty="0" smtClean="0"/>
              <a:t>. </a:t>
            </a:r>
            <a:r>
              <a:rPr lang="ru-RU" dirty="0"/>
              <a:t>Сказания о Душе. Российская </a:t>
            </a:r>
            <a:r>
              <a:rPr lang="ru-RU" dirty="0" err="1"/>
              <a:t>юнгианская</a:t>
            </a:r>
            <a:r>
              <a:rPr lang="ru-RU" dirty="0"/>
              <a:t> психология</a:t>
            </a:r>
            <a:r>
              <a:rPr lang="ru-RU" dirty="0" smtClean="0"/>
              <a:t>.</a:t>
            </a:r>
          </a:p>
          <a:p>
            <a:r>
              <a:rPr lang="ru-RU" dirty="0"/>
              <a:t>4</a:t>
            </a:r>
            <a:r>
              <a:rPr lang="ru-RU" dirty="0" smtClean="0"/>
              <a:t>.  Руководство по </a:t>
            </a:r>
            <a:r>
              <a:rPr lang="ru-RU" dirty="0" err="1" smtClean="0"/>
              <a:t>юнгианскому</a:t>
            </a:r>
            <a:r>
              <a:rPr lang="ru-RU" dirty="0" smtClean="0"/>
              <a:t> анализу.</a:t>
            </a:r>
          </a:p>
          <a:p>
            <a:r>
              <a:rPr lang="ru-RU" dirty="0"/>
              <a:t>5</a:t>
            </a:r>
            <a:r>
              <a:rPr lang="ru-RU" dirty="0" smtClean="0"/>
              <a:t>. Истории о бессознательном.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0999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О содержании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Авторская позиция, обращенность к нашим собственным корням и к своему опыту – вот вклад, который нужен.</a:t>
            </a:r>
          </a:p>
          <a:p>
            <a:pPr algn="just"/>
            <a:r>
              <a:rPr lang="ru-RU" dirty="0" smtClean="0"/>
              <a:t>Опорные идеи и теории изложены во множестве текстов наших зарубежных коллег.</a:t>
            </a:r>
          </a:p>
          <a:p>
            <a:pPr algn="just"/>
            <a:r>
              <a:rPr lang="ru-RU" dirty="0" smtClean="0"/>
              <a:t>А что можем высказать мы?</a:t>
            </a:r>
          </a:p>
          <a:p>
            <a:pPr algn="just"/>
            <a:r>
              <a:rPr lang="ru-RU" dirty="0" smtClean="0"/>
              <a:t>И чем отличается наше поле?</a:t>
            </a:r>
          </a:p>
          <a:p>
            <a:pPr algn="just"/>
            <a:r>
              <a:rPr lang="ru-RU" dirty="0" smtClean="0">
                <a:solidFill>
                  <a:srgbClr val="7030A0"/>
                </a:solidFill>
              </a:rPr>
              <a:t>Текст, разумеется, </a:t>
            </a:r>
            <a:r>
              <a:rPr lang="ru-RU" dirty="0">
                <a:solidFill>
                  <a:srgbClr val="7030A0"/>
                </a:solidFill>
              </a:rPr>
              <a:t>не претендует на системное изложение.</a:t>
            </a:r>
          </a:p>
          <a:p>
            <a:pPr algn="just"/>
            <a:endParaRPr lang="ru-RU" dirty="0" smtClean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980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Формат совместной работы 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2119256"/>
            <a:ext cx="6912768" cy="375801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Проектная версия предлагает </a:t>
            </a:r>
            <a:r>
              <a:rPr lang="ru-RU" b="1" dirty="0" smtClean="0"/>
              <a:t>11 глав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Каждая глава имеет рекомендованную </a:t>
            </a:r>
            <a:r>
              <a:rPr lang="ru-RU" b="1" dirty="0" smtClean="0"/>
              <a:t>условную</a:t>
            </a:r>
            <a:r>
              <a:rPr lang="ru-RU" dirty="0" smtClean="0"/>
              <a:t> структуру, основанную на уже существующих стандартах.</a:t>
            </a:r>
          </a:p>
          <a:p>
            <a:pPr algn="just"/>
            <a:r>
              <a:rPr lang="ru-RU" dirty="0" smtClean="0"/>
              <a:t>У каждой главы – свой </a:t>
            </a:r>
            <a:r>
              <a:rPr lang="ru-RU" b="1" dirty="0" smtClean="0"/>
              <a:t>лидер</a:t>
            </a:r>
            <a:r>
              <a:rPr lang="ru-RU" dirty="0" smtClean="0"/>
              <a:t>, взявший на себя ответственность за подготовку текста главы.</a:t>
            </a:r>
          </a:p>
          <a:p>
            <a:pPr algn="just"/>
            <a:r>
              <a:rPr lang="ru-RU" dirty="0" smtClean="0"/>
              <a:t>Нужно выработать собственное </a:t>
            </a:r>
            <a:r>
              <a:rPr lang="ru-RU" b="1" dirty="0" smtClean="0"/>
              <a:t>видение </a:t>
            </a:r>
            <a:r>
              <a:rPr lang="ru-RU" dirty="0" smtClean="0"/>
              <a:t>своей главы. </a:t>
            </a:r>
            <a:r>
              <a:rPr lang="ru-RU" dirty="0"/>
              <a:t>Л</a:t>
            </a:r>
            <a:r>
              <a:rPr lang="ru-RU" dirty="0" smtClean="0"/>
              <a:t>идеры самостоятельно определят точное </a:t>
            </a:r>
            <a:r>
              <a:rPr lang="ru-RU" b="1" i="1" dirty="0" smtClean="0"/>
              <a:t>название, содержание главы, состав рабочей группы</a:t>
            </a:r>
            <a:r>
              <a:rPr lang="ru-RU" dirty="0" smtClean="0"/>
              <a:t>, которая будет готовить главу, и свои способы взаимодействия друг с другом.</a:t>
            </a:r>
          </a:p>
        </p:txBody>
      </p:sp>
    </p:spTree>
    <p:extLst>
      <p:ext uri="{BB962C8B-B14F-4D97-AF65-F5344CB8AC3E}">
        <p14:creationId xmlns:p14="http://schemas.microsoft.com/office/powerpoint/2010/main" val="335195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Главы и проектные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лидеры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2420888"/>
            <a:ext cx="6192688" cy="302433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solidFill>
                  <a:srgbClr val="7030A0"/>
                </a:solidFill>
              </a:rPr>
              <a:t>ГЛАВА 1</a:t>
            </a:r>
            <a:r>
              <a:rPr lang="ru-RU" dirty="0" smtClean="0"/>
              <a:t> </a:t>
            </a:r>
            <a:r>
              <a:rPr lang="ru-RU" b="1" dirty="0"/>
              <a:t>НАУЧНЫЕ и МИСТИКО-РЕЛИГИОЗНЫЕ КОРНИ АНАЛИТИЧЕСКОЙ </a:t>
            </a:r>
            <a:r>
              <a:rPr lang="ru-RU" b="1" dirty="0" smtClean="0"/>
              <a:t>ПСИХОЛОГИИ. РУССКАЯ ВЕРСИЯ ЮНГИАНСТВА  </a:t>
            </a:r>
            <a:r>
              <a:rPr lang="ru-RU" dirty="0" smtClean="0"/>
              <a:t>/Л.ХЕГАЙ/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>
                <a:solidFill>
                  <a:srgbClr val="7030A0"/>
                </a:solidFill>
              </a:rPr>
              <a:t>ГЛАВА </a:t>
            </a:r>
            <a:r>
              <a:rPr lang="ru-RU" dirty="0">
                <a:solidFill>
                  <a:srgbClr val="7030A0"/>
                </a:solidFill>
              </a:rPr>
              <a:t>2</a:t>
            </a:r>
            <a:r>
              <a:rPr lang="ru-RU" dirty="0" smtClean="0"/>
              <a:t> </a:t>
            </a:r>
            <a:r>
              <a:rPr lang="ru-RU" b="1" dirty="0" smtClean="0"/>
              <a:t>НАСЛЕДИЕ К.ЮНГА В РОССИИ </a:t>
            </a:r>
            <a:r>
              <a:rPr lang="ru-RU" dirty="0" smtClean="0"/>
              <a:t>/Е.ТЕРЕЩУК/</a:t>
            </a:r>
          </a:p>
          <a:p>
            <a:pPr algn="just"/>
            <a:endParaRPr lang="ru-RU" dirty="0"/>
          </a:p>
          <a:p>
            <a:pPr algn="just"/>
            <a:r>
              <a:rPr lang="ru-RU" dirty="0">
                <a:solidFill>
                  <a:srgbClr val="7030A0"/>
                </a:solidFill>
              </a:rPr>
              <a:t>ГЛАВА </a:t>
            </a:r>
            <a:r>
              <a:rPr lang="ru-RU" dirty="0" smtClean="0">
                <a:solidFill>
                  <a:srgbClr val="7030A0"/>
                </a:solidFill>
              </a:rPr>
              <a:t>3 </a:t>
            </a:r>
            <a:r>
              <a:rPr lang="ru-RU" b="1" dirty="0"/>
              <a:t>СТРУКТУРА  ЛИЧНОСТИ по К.ЮНГУ. РУССКАЯ ДУША </a:t>
            </a:r>
            <a:r>
              <a:rPr lang="ru-RU" dirty="0"/>
              <a:t>/Н.ПАВЛИКОВА/</a:t>
            </a:r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933450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Главы и проектные лидеры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1700808"/>
            <a:ext cx="6196405" cy="4392488"/>
          </a:xfrm>
        </p:spPr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r>
              <a:rPr lang="ru-RU" dirty="0" smtClean="0">
                <a:solidFill>
                  <a:srgbClr val="7030A0"/>
                </a:solidFill>
              </a:rPr>
              <a:t>ГЛАВА </a:t>
            </a:r>
            <a:r>
              <a:rPr lang="ru-RU" dirty="0">
                <a:solidFill>
                  <a:srgbClr val="7030A0"/>
                </a:solidFill>
              </a:rPr>
              <a:t>4</a:t>
            </a:r>
            <a:r>
              <a:rPr lang="ru-RU" dirty="0" smtClean="0"/>
              <a:t> </a:t>
            </a:r>
            <a:r>
              <a:rPr lang="ru-RU" b="1" dirty="0"/>
              <a:t>ТЕОРИЯ  </a:t>
            </a:r>
            <a:r>
              <a:rPr lang="ru-RU" b="1" dirty="0" smtClean="0"/>
              <a:t>ИНДИВИДУАЦИИ. ИНДИВИДУАЦИЯ в РОССИИ </a:t>
            </a:r>
            <a:r>
              <a:rPr lang="ru-RU" dirty="0" smtClean="0"/>
              <a:t>/Е.БОРТУЛЕВА/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rgbClr val="7030A0"/>
                </a:solidFill>
              </a:rPr>
              <a:t>ГЛАВА 5</a:t>
            </a:r>
            <a:r>
              <a:rPr lang="ru-RU" dirty="0" smtClean="0"/>
              <a:t> </a:t>
            </a:r>
            <a:r>
              <a:rPr lang="ru-RU" b="1" dirty="0"/>
              <a:t>ТЕОРИЯ  </a:t>
            </a:r>
            <a:r>
              <a:rPr lang="ru-RU" b="1" dirty="0" smtClean="0"/>
              <a:t>АРХЕТИПОВ. РУССКИЕ АРХЕТИПЫ</a:t>
            </a:r>
          </a:p>
          <a:p>
            <a:r>
              <a:rPr lang="ru-RU" dirty="0" smtClean="0"/>
              <a:t>/С.РАЕВСКИЙ/</a:t>
            </a:r>
          </a:p>
          <a:p>
            <a:endParaRPr lang="ru-RU" dirty="0" smtClean="0"/>
          </a:p>
          <a:p>
            <a:pPr algn="just"/>
            <a:r>
              <a:rPr lang="ru-RU" dirty="0">
                <a:solidFill>
                  <a:srgbClr val="7030A0"/>
                </a:solidFill>
              </a:rPr>
              <a:t>ГЛАВА </a:t>
            </a:r>
            <a:r>
              <a:rPr lang="ru-RU" dirty="0" smtClean="0">
                <a:solidFill>
                  <a:srgbClr val="7030A0"/>
                </a:solidFill>
              </a:rPr>
              <a:t>6</a:t>
            </a:r>
            <a:r>
              <a:rPr lang="ru-RU" dirty="0" smtClean="0"/>
              <a:t> </a:t>
            </a:r>
            <a:r>
              <a:rPr lang="ru-RU" b="1" dirty="0"/>
              <a:t>ТЕОРИЯ  </a:t>
            </a:r>
            <a:r>
              <a:rPr lang="ru-RU" b="1" dirty="0" smtClean="0"/>
              <a:t>КОМПЛЕКСОВ. РУССКИЕ КУЛЬТУРНЫЕ КОМЛЕКСЫ </a:t>
            </a:r>
            <a:r>
              <a:rPr lang="ru-RU" dirty="0" smtClean="0"/>
              <a:t>/</a:t>
            </a:r>
            <a:r>
              <a:rPr lang="ru-RU" dirty="0"/>
              <a:t>С.РАЕВСКИЙ/</a:t>
            </a:r>
          </a:p>
          <a:p>
            <a:pPr algn="just"/>
            <a:endParaRPr lang="ru-RU" dirty="0"/>
          </a:p>
          <a:p>
            <a:pPr algn="just"/>
            <a:r>
              <a:rPr lang="ru-RU" dirty="0">
                <a:solidFill>
                  <a:srgbClr val="7030A0"/>
                </a:solidFill>
              </a:rPr>
              <a:t>ГЛАВА </a:t>
            </a:r>
            <a:r>
              <a:rPr lang="ru-RU" dirty="0" smtClean="0">
                <a:solidFill>
                  <a:srgbClr val="7030A0"/>
                </a:solidFill>
              </a:rPr>
              <a:t>7</a:t>
            </a:r>
            <a:r>
              <a:rPr lang="ru-RU" dirty="0" smtClean="0"/>
              <a:t> </a:t>
            </a:r>
            <a:r>
              <a:rPr lang="ru-RU" b="1" dirty="0"/>
              <a:t>ТЕОРИЯ  СИМВОЛОВ В ЮНГИАНСКОМ  </a:t>
            </a:r>
            <a:r>
              <a:rPr lang="ru-RU" b="1" dirty="0" smtClean="0"/>
              <a:t>АНАЛИЗЕ. СЛАВЯНСКИЕ СИМВОЛЫ  </a:t>
            </a:r>
            <a:r>
              <a:rPr lang="ru-RU" dirty="0"/>
              <a:t>/О.ЛАВРОВА/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9836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Главы и проектные лидеры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2060848"/>
            <a:ext cx="6196405" cy="3816423"/>
          </a:xfrm>
        </p:spPr>
        <p:txBody>
          <a:bodyPr>
            <a:normAutofit fontScale="77500" lnSpcReduction="20000"/>
          </a:bodyPr>
          <a:lstStyle/>
          <a:p>
            <a:pPr algn="just"/>
            <a:endParaRPr lang="ru-RU" b="1" dirty="0" smtClean="0"/>
          </a:p>
          <a:p>
            <a:pPr algn="just"/>
            <a:r>
              <a:rPr lang="ru-RU" dirty="0" smtClean="0">
                <a:solidFill>
                  <a:srgbClr val="7030A0"/>
                </a:solidFill>
              </a:rPr>
              <a:t>ГЛАВА </a:t>
            </a:r>
            <a:r>
              <a:rPr lang="ru-RU" dirty="0">
                <a:solidFill>
                  <a:srgbClr val="7030A0"/>
                </a:solidFill>
              </a:rPr>
              <a:t>8</a:t>
            </a:r>
            <a:r>
              <a:rPr lang="ru-RU" dirty="0" smtClean="0"/>
              <a:t> </a:t>
            </a:r>
            <a:r>
              <a:rPr lang="ru-RU" b="1" dirty="0" smtClean="0"/>
              <a:t>ПРОЦЕСС ЮНГИАНСКОГО АНАЛИЗА </a:t>
            </a:r>
            <a:r>
              <a:rPr lang="ru-RU" dirty="0" smtClean="0"/>
              <a:t>/Е.ПУРТОВА/</a:t>
            </a:r>
          </a:p>
          <a:p>
            <a:pPr algn="just"/>
            <a:endParaRPr lang="ru-RU" b="1" dirty="0"/>
          </a:p>
          <a:p>
            <a:pPr algn="just"/>
            <a:r>
              <a:rPr lang="ru-RU" dirty="0" smtClean="0">
                <a:solidFill>
                  <a:srgbClr val="7030A0"/>
                </a:solidFill>
              </a:rPr>
              <a:t>ГЛАВА 9</a:t>
            </a:r>
            <a:r>
              <a:rPr lang="ru-RU" b="1" dirty="0" smtClean="0"/>
              <a:t> ЮНГИАНСКИЕ </a:t>
            </a:r>
            <a:r>
              <a:rPr lang="ru-RU" b="1" dirty="0"/>
              <a:t>МЕТОДЫ РАБОТЫ С БЕССОЗНАТЕЛЬНЫМ </a:t>
            </a:r>
            <a:r>
              <a:rPr lang="ru-RU" dirty="0"/>
              <a:t>/</a:t>
            </a:r>
            <a:r>
              <a:rPr lang="ru-RU" dirty="0" smtClean="0"/>
              <a:t>К.СЛЕПАК, Е. ПУРТОВА/</a:t>
            </a:r>
            <a:endParaRPr lang="ru-RU" dirty="0"/>
          </a:p>
          <a:p>
            <a:pPr algn="just"/>
            <a:endParaRPr lang="ru-RU" dirty="0"/>
          </a:p>
          <a:p>
            <a:pPr algn="just"/>
            <a:r>
              <a:rPr lang="ru-RU" dirty="0">
                <a:solidFill>
                  <a:srgbClr val="7030A0"/>
                </a:solidFill>
              </a:rPr>
              <a:t>ГЛАВА </a:t>
            </a:r>
            <a:r>
              <a:rPr lang="ru-RU" dirty="0" smtClean="0">
                <a:solidFill>
                  <a:srgbClr val="7030A0"/>
                </a:solidFill>
              </a:rPr>
              <a:t>10 </a:t>
            </a:r>
            <a:r>
              <a:rPr lang="ru-RU" b="1" dirty="0"/>
              <a:t>РАБОТА СО  СНОВИДЕНИЯМИ В ЮНГИАНСКОМ АНАЛИЗЕ </a:t>
            </a:r>
            <a:r>
              <a:rPr lang="ru-RU" dirty="0"/>
              <a:t>/О.ЛАВРОВА</a:t>
            </a:r>
            <a:r>
              <a:rPr lang="ru-RU" dirty="0" smtClean="0"/>
              <a:t>/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>
                <a:solidFill>
                  <a:srgbClr val="7030A0"/>
                </a:solidFill>
              </a:rPr>
              <a:t>ГЛАВА 11 </a:t>
            </a:r>
            <a:r>
              <a:rPr lang="ru-RU" b="1" dirty="0"/>
              <a:t>КЛИНИЧЕСАЯ РАБОТА  С </a:t>
            </a:r>
            <a:r>
              <a:rPr lang="ru-RU" b="1" dirty="0" smtClean="0"/>
              <a:t>ПАЦИЕНТАМИ В  </a:t>
            </a:r>
            <a:r>
              <a:rPr lang="ru-RU" b="1" dirty="0"/>
              <a:t>ЮНГИАНСКОМ  </a:t>
            </a:r>
            <a:r>
              <a:rPr lang="ru-RU" b="1" dirty="0" smtClean="0"/>
              <a:t>АНАЛИЗЕ </a:t>
            </a:r>
            <a:r>
              <a:rPr lang="ru-RU" dirty="0" smtClean="0"/>
              <a:t>/Т.РЕБЕКО/</a:t>
            </a:r>
          </a:p>
          <a:p>
            <a:pPr algn="just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83171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Участники рабочих групп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3573016"/>
            <a:ext cx="6196405" cy="215005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err="1"/>
              <a:t>Скавитина</a:t>
            </a:r>
            <a:r>
              <a:rPr lang="ru-RU" dirty="0"/>
              <a:t> </a:t>
            </a:r>
            <a:r>
              <a:rPr lang="ru-RU" dirty="0" smtClean="0"/>
              <a:t>Анна, </a:t>
            </a:r>
            <a:r>
              <a:rPr lang="ru-RU" dirty="0"/>
              <a:t>Казакевич Юля, Четвериков Никита, </a:t>
            </a:r>
            <a:r>
              <a:rPr lang="ru-RU" dirty="0" err="1"/>
              <a:t>Липовская</a:t>
            </a:r>
            <a:r>
              <a:rPr lang="ru-RU" dirty="0"/>
              <a:t> Ирина, </a:t>
            </a:r>
            <a:r>
              <a:rPr lang="ru-RU" dirty="0" err="1"/>
              <a:t>Галиев</a:t>
            </a:r>
            <a:r>
              <a:rPr lang="ru-RU" dirty="0"/>
              <a:t> Ринат, Данько Юрий, </a:t>
            </a:r>
            <a:r>
              <a:rPr lang="ru-RU" dirty="0" err="1"/>
              <a:t>Кондратова</a:t>
            </a:r>
            <a:r>
              <a:rPr lang="ru-RU" dirty="0"/>
              <a:t> </a:t>
            </a:r>
            <a:r>
              <a:rPr lang="ru-RU" dirty="0" smtClean="0"/>
              <a:t>Ольга, </a:t>
            </a:r>
            <a:r>
              <a:rPr lang="ru-RU" dirty="0" err="1" smtClean="0"/>
              <a:t>Резанова</a:t>
            </a:r>
            <a:r>
              <a:rPr lang="ru-RU" dirty="0" smtClean="0"/>
              <a:t> Елена.</a:t>
            </a:r>
            <a:endParaRPr lang="ru-RU" dirty="0"/>
          </a:p>
          <a:p>
            <a:pPr algn="just"/>
            <a:r>
              <a:rPr lang="ru-RU" dirty="0" smtClean="0"/>
              <a:t>Малик-</a:t>
            </a:r>
            <a:r>
              <a:rPr lang="ru-RU" dirty="0" err="1" smtClean="0"/>
              <a:t>Ахназарова</a:t>
            </a:r>
            <a:r>
              <a:rPr lang="ru-RU" dirty="0" smtClean="0"/>
              <a:t> </a:t>
            </a:r>
            <a:r>
              <a:rPr lang="ru-RU" dirty="0" err="1"/>
              <a:t>Камала</a:t>
            </a:r>
            <a:r>
              <a:rPr lang="ru-RU" dirty="0"/>
              <a:t>, Зубова Ирина, Слуцкая </a:t>
            </a:r>
            <a:r>
              <a:rPr lang="ru-RU" dirty="0" err="1" smtClean="0"/>
              <a:t>Мадина</a:t>
            </a:r>
            <a:r>
              <a:rPr lang="ru-RU" dirty="0" smtClean="0"/>
              <a:t>, Петцольд Ирина, Мартюшева Татьяна. </a:t>
            </a:r>
          </a:p>
          <a:p>
            <a:pPr algn="just"/>
            <a:r>
              <a:rPr lang="ru-RU" dirty="0" smtClean="0"/>
              <a:t>Иванчикова </a:t>
            </a:r>
            <a:r>
              <a:rPr lang="ru-RU" dirty="0"/>
              <a:t>Лена, </a:t>
            </a:r>
            <a:r>
              <a:rPr lang="ru-RU" dirty="0" smtClean="0"/>
              <a:t>Каневская </a:t>
            </a:r>
            <a:r>
              <a:rPr lang="ru-RU" dirty="0"/>
              <a:t>Нина, </a:t>
            </a:r>
            <a:r>
              <a:rPr lang="ru-RU" dirty="0" err="1"/>
              <a:t>Аулкина</a:t>
            </a:r>
            <a:r>
              <a:rPr lang="ru-RU" dirty="0"/>
              <a:t> </a:t>
            </a:r>
            <a:r>
              <a:rPr lang="ru-RU" dirty="0" smtClean="0"/>
              <a:t>Светлана, </a:t>
            </a:r>
            <a:r>
              <a:rPr lang="ru-RU" dirty="0" err="1" smtClean="0"/>
              <a:t>Маловечко</a:t>
            </a:r>
            <a:r>
              <a:rPr lang="ru-RU" dirty="0" smtClean="0"/>
              <a:t> Ирина и др. </a:t>
            </a:r>
            <a:endParaRPr lang="ru-RU" dirty="0"/>
          </a:p>
          <a:p>
            <a:pPr algn="just"/>
            <a:endParaRPr lang="ru-RU" dirty="0"/>
          </a:p>
          <a:p>
            <a:endParaRPr lang="ru-RU" dirty="0"/>
          </a:p>
        </p:txBody>
      </p:sp>
      <p:pic>
        <p:nvPicPr>
          <p:cNvPr id="2050" name="Picture 2" descr="https://im3-tub-ru.yandex.net/i?id=537d243aa8b873323fc0d8d85b4d9422&amp;n=33&amp;h=17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844824"/>
            <a:ext cx="2695575" cy="161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33019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338</TotalTime>
  <Words>613</Words>
  <Application>Microsoft Office PowerPoint</Application>
  <PresentationFormat>Экран (4:3)</PresentationFormat>
  <Paragraphs>87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Кнопка</vt:lpstr>
      <vt:lpstr>Свободный проект  коллективного юнгианского издания</vt:lpstr>
      <vt:lpstr>Зачем?</vt:lpstr>
      <vt:lpstr>Имя</vt:lpstr>
      <vt:lpstr>О содержании</vt:lpstr>
      <vt:lpstr>Формат совместной работы </vt:lpstr>
      <vt:lpstr>Главы и проектные лидеры </vt:lpstr>
      <vt:lpstr>Главы и проектные лидеры </vt:lpstr>
      <vt:lpstr>Главы и проектные лидеры </vt:lpstr>
      <vt:lpstr>Участники рабочих групп</vt:lpstr>
      <vt:lpstr>Рекомендации </vt:lpstr>
      <vt:lpstr>Сроки </vt:lpstr>
      <vt:lpstr>Общая ответственность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«Компендиум по аналитической психологии»</dc:title>
  <dc:creator>Пользователь Windows</dc:creator>
  <cp:lastModifiedBy>Пользователь Windows</cp:lastModifiedBy>
  <cp:revision>62</cp:revision>
  <dcterms:created xsi:type="dcterms:W3CDTF">2015-06-01T15:22:23Z</dcterms:created>
  <dcterms:modified xsi:type="dcterms:W3CDTF">2015-06-21T19:19:58Z</dcterms:modified>
</cp:coreProperties>
</file>